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3" r:id="rId2"/>
    <p:sldId id="269" r:id="rId3"/>
    <p:sldId id="263" r:id="rId4"/>
    <p:sldId id="258" r:id="rId5"/>
    <p:sldId id="265" r:id="rId6"/>
    <p:sldId id="266" r:id="rId7"/>
    <p:sldId id="261" r:id="rId8"/>
    <p:sldId id="262" r:id="rId9"/>
    <p:sldId id="268" r:id="rId10"/>
    <p:sldId id="259" r:id="rId11"/>
    <p:sldId id="260" r:id="rId12"/>
    <p:sldId id="264" r:id="rId13"/>
    <p:sldId id="267" r:id="rId14"/>
    <p:sldId id="270" r:id="rId15"/>
    <p:sldId id="271" r:id="rId16"/>
    <p:sldId id="272" r:id="rId17"/>
    <p:sldId id="275" r:id="rId18"/>
    <p:sldId id="276" r:id="rId19"/>
    <p:sldId id="277" r:id="rId20"/>
    <p:sldId id="278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78"/>
    <p:restoredTop sz="94656"/>
  </p:normalViewPr>
  <p:slideViewPr>
    <p:cSldViewPr snapToGrid="0" snapToObjects="1">
      <p:cViewPr>
        <p:scale>
          <a:sx n="67" d="100"/>
          <a:sy n="67" d="100"/>
        </p:scale>
        <p:origin x="63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68514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44708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24831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10616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MO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55780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19967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5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05378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O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98590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353175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437C254-E6D3-434B-86FF-FEBE429A3C09}" type="datetimeFigureOut">
              <a:rPr lang="en-MO" smtClean="0"/>
              <a:t>5/10/22</a:t>
            </a:fld>
            <a:endParaRPr lang="en-M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MO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0D171DD-4FAD-1E4A-8B56-F466C82FC4B0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7890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E20F-9099-0244-976F-2D8D588CB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4236" y="1969169"/>
            <a:ext cx="5863524" cy="11665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作为</a:t>
            </a: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旅居者</a:t>
            </a: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en-MO" altLang="zh-TW" sz="540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en-MO" altLang="zh-TW" sz="400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GB" altLang="zh-TW" sz="4000" dirty="0">
                <a:latin typeface="SimSun" panose="02010600030101010101" pitchFamily="2" charset="-122"/>
                <a:ea typeface="SimSun" panose="02010600030101010101" pitchFamily="2" charset="-122"/>
              </a:rPr>
              <a:t>S</a:t>
            </a:r>
            <a:r>
              <a:rPr lang="en-GB" altLang="zh-TW" sz="4000" cap="none" dirty="0">
                <a:latin typeface="SimSun" panose="02010600030101010101" pitchFamily="2" charset="-122"/>
                <a:ea typeface="SimSun" panose="02010600030101010101" pitchFamily="2" charset="-122"/>
              </a:rPr>
              <a:t>ojourner</a:t>
            </a:r>
            <a:r>
              <a:rPr lang="en-MO" altLang="zh-TW" sz="40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br>
              <a:rPr lang="zh-TW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早期华人洗衣工与现代家佣对比</a:t>
            </a:r>
            <a:endParaRPr lang="en-MO" sz="4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C187E-9BFF-484C-A634-967AB14E1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676" y="4670284"/>
            <a:ext cx="9144000" cy="1655762"/>
          </a:xfrm>
        </p:spPr>
        <p:txBody>
          <a:bodyPr/>
          <a:lstStyle/>
          <a:p>
            <a:r>
              <a:rPr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第四组：</a:t>
            </a:r>
            <a:endParaRPr lang="en-US" altLang="zh-TW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邝珮琳、苏智杰、周梓茵、温晋荣、容逸朗</a:t>
            </a:r>
            <a:endParaRPr lang="en-MO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9B30D0-5338-8A45-A73B-C29D8C7072D5}"/>
              </a:ext>
            </a:extLst>
          </p:cNvPr>
          <p:cNvSpPr txBox="1">
            <a:spLocks/>
          </p:cNvSpPr>
          <p:nvPr/>
        </p:nvSpPr>
        <p:spPr>
          <a:xfrm>
            <a:off x="2000250" y="3000903"/>
            <a:ext cx="8859520" cy="1041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MO" sz="2800" dirty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lang="zh-MO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十九世纪美国华人洗衣工与现代港澳移工的对比和思考</a:t>
            </a:r>
            <a:r>
              <a:rPr lang="en-MO" altLang="zh-TW" sz="280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en-MO" altLang="zh-TW" sz="400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GB" altLang="zh-TW" sz="4000" dirty="0">
                <a:latin typeface="SimSun" panose="02010600030101010101" pitchFamily="2" charset="-122"/>
                <a:ea typeface="SimSun" panose="02010600030101010101" pitchFamily="2" charset="-122"/>
              </a:rPr>
              <a:t>S</a:t>
            </a:r>
            <a:r>
              <a:rPr lang="en-GB" altLang="zh-TW" sz="4000" cap="none" dirty="0">
                <a:latin typeface="SimSun" panose="02010600030101010101" pitchFamily="2" charset="-122"/>
                <a:ea typeface="SimSun" panose="02010600030101010101" pitchFamily="2" charset="-122"/>
              </a:rPr>
              <a:t>ojourner</a:t>
            </a:r>
            <a:r>
              <a:rPr lang="en-MO" altLang="zh-TW" sz="400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br>
              <a:rPr lang="zh-TW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早期华人洗衣工与现代家佣对比</a:t>
            </a:r>
            <a:endParaRPr lang="en-MO" sz="4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995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DCC4C-DF5C-B842-85C3-EDAD0458B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366"/>
          <a:stretch/>
        </p:blipFill>
        <p:spPr>
          <a:xfrm>
            <a:off x="1727199" y="618020"/>
            <a:ext cx="8713905" cy="4630636"/>
          </a:xfr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252513A-DC46-944F-AFA6-9116BE2A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52" y="5248656"/>
            <a:ext cx="10058400" cy="1609344"/>
          </a:xfrm>
        </p:spPr>
        <p:txBody>
          <a:bodyPr/>
          <a:lstStyle/>
          <a:p>
            <a:pPr algn="ctr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港澳特点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移工城市</a:t>
            </a:r>
          </a:p>
        </p:txBody>
      </p:sp>
    </p:spTree>
    <p:extLst>
      <p:ext uri="{BB962C8B-B14F-4D97-AF65-F5344CB8AC3E}">
        <p14:creationId xmlns:p14="http://schemas.microsoft.com/office/powerpoint/2010/main" val="158961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B1717-22A1-3B4D-9D47-656F53CC4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412" y="366071"/>
            <a:ext cx="5173791" cy="4998409"/>
          </a:xfr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26007C7-12CA-AB43-B418-7C2C83DA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52" y="5248656"/>
            <a:ext cx="10058400" cy="1609344"/>
          </a:xfrm>
        </p:spPr>
        <p:txBody>
          <a:bodyPr/>
          <a:lstStyle/>
          <a:p>
            <a:pPr algn="ctr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过去与现在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相似的劳工</a:t>
            </a:r>
          </a:p>
        </p:txBody>
      </p:sp>
    </p:spTree>
    <p:extLst>
      <p:ext uri="{BB962C8B-B14F-4D97-AF65-F5344CB8AC3E}">
        <p14:creationId xmlns:p14="http://schemas.microsoft.com/office/powerpoint/2010/main" val="127562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C8C04-0663-D6F2-1E03-27713439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时移势易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家佣紧缺，雇主加薪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4D44D-69F2-D126-FF3F-7D5BDDA41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269992" cy="4050792"/>
          </a:xfrm>
        </p:spPr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双职家庭增加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进入老龄化社会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为减轻家庭照顾压力，对家佣需求有增无减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b="0" i="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在疫情下，各地出入境未恢复正常，外籍家佣需求“僧少粥多”</a:t>
            </a:r>
            <a:endParaRPr lang="en-US" altLang="zh-CN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网上高薪聘请家佣，为免家佣“跳槽”，愿意主动加薪留人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另有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不时会发奖金以维持僱主与家佣间的关系</a:t>
            </a:r>
            <a:endParaRPr lang="en-US" altLang="zh-TW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0C45DF1-AF0F-43E1-E6E9-8626CCBC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0" y="2121408"/>
            <a:ext cx="4788408" cy="318358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611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F147E-972B-0A37-DB7B-96DAD8C4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84632"/>
            <a:ext cx="10565561" cy="1609344"/>
          </a:xfrm>
        </p:spPr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扭转困境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加拿大“家佣荒”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D66F6A-E966-8254-C687-BCC0B0C85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4965193" cy="4050792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自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2010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年起，获准到加拿大的住家式佣工逐渐减少，原因之一是因为</a:t>
            </a: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僱主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须付出徵聘佣工的所有开支</a:t>
            </a:r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家庭佣工如果做满聘约要求的工作时数，便可以申请永久居留身份</a:t>
            </a:r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容许佣工不在僱主的家工作、可以挑选自己喜欢的工作</a:t>
            </a: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因此，很多人只给僱主两星期通知，便另谋高就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6A7BEF-0EBC-1047-992D-E4DFA4D8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27" y="2519680"/>
            <a:ext cx="4701361" cy="2656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935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C8C04-0663-D6F2-1E03-27713439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争议：外佣居港权案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4D44D-69F2-D126-FF3F-7D5BDDA41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452872" cy="3730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简介：</a:t>
            </a:r>
            <a:endParaRPr lang="en-US" altLang="zh-MO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2011 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年 </a:t>
            </a:r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8 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月 </a:t>
            </a:r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22 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日，</a:t>
            </a:r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3 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位来港已长达 </a:t>
            </a:r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25 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年的菲律宾籍女佣向提起的居港权案在香港高等法院开审。菲佣认为，香港</a:t>
            </a:r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入境条例</a:t>
            </a:r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构成歧视，并违反</a:t>
            </a:r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香港基本法</a:t>
            </a:r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MO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成因：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香港法律将菲佣与其他工种区别对待，在香港工作不算在香港“通常居住”的立法规定，将菲佣与难民一样看待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endParaRPr lang="en-US" altLang="zh-MO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生活方式、社会地位与 </a:t>
            </a:r>
            <a:r>
              <a:rPr lang="en-US" altLang="zh-MO" dirty="0">
                <a:latin typeface="SimSun" panose="02010600030101010101" pitchFamily="2" charset="-122"/>
                <a:ea typeface="SimSun" panose="02010600030101010101" pitchFamily="2" charset="-122"/>
              </a:rPr>
              <a:t>19, 20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世纪的华人洗衣工相比，有何不同</a:t>
            </a:r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？</a:t>
            </a:r>
            <a:endParaRPr lang="en-US" altLang="zh-MO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2480B51-FBE1-844D-AB04-FD4A26C08930}"/>
              </a:ext>
            </a:extLst>
          </p:cNvPr>
          <p:cNvSpPr txBox="1"/>
          <p:nvPr/>
        </p:nvSpPr>
        <p:spPr>
          <a:xfrm>
            <a:off x="1069848" y="6323233"/>
            <a:ext cx="661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1400" dirty="0"/>
              <a:t>参考资料：姬朝远</a:t>
            </a:r>
            <a:r>
              <a:rPr kumimoji="1" lang="en-US" altLang="zh-CN" sz="1400" dirty="0"/>
              <a:t>《</a:t>
            </a:r>
            <a:r>
              <a:rPr kumimoji="1" lang="zh-MO" altLang="en-US" sz="1400" dirty="0"/>
              <a:t>对香港外籍家佣居留权问题的思考</a:t>
            </a:r>
            <a:r>
              <a:rPr kumimoji="1" lang="en-US" altLang="zh-MO" sz="1400" dirty="0"/>
              <a:t>》</a:t>
            </a:r>
            <a:r>
              <a:rPr kumimoji="1" lang="zh-MO" altLang="en-US" sz="1400" dirty="0"/>
              <a:t>，</a:t>
            </a:r>
            <a:r>
              <a:rPr kumimoji="1" lang="en-US" altLang="zh-MO" sz="1400" dirty="0"/>
              <a:t>2011.10</a:t>
            </a:r>
            <a:endParaRPr kumimoji="1" lang="zh-MO" altLang="en-US" sz="1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80F616B-6BBE-6A44-86F0-C1EF56B096AA}"/>
              </a:ext>
            </a:extLst>
          </p:cNvPr>
          <p:cNvSpPr txBox="1">
            <a:spLocks/>
          </p:cNvSpPr>
          <p:nvPr/>
        </p:nvSpPr>
        <p:spPr>
          <a:xfrm>
            <a:off x="1069848" y="4206240"/>
            <a:ext cx="7200392" cy="21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MO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5B890B-D514-A748-8FFD-B86291AC5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31" r="7606"/>
          <a:stretch/>
        </p:blipFill>
        <p:spPr>
          <a:xfrm>
            <a:off x="6847840" y="2313939"/>
            <a:ext cx="4531360" cy="3571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482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C8C04-0663-D6F2-1E03-27713439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934" y="453136"/>
            <a:ext cx="10058400" cy="1609344"/>
          </a:xfrm>
        </p:spPr>
        <p:txBody>
          <a:bodyPr/>
          <a:lstStyle/>
          <a:p>
            <a:pPr algn="ctr"/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同样的工作，不同的待遇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4D44D-69F2-D126-FF3F-7D5BDDA41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08" y="5422316"/>
            <a:ext cx="4978400" cy="8239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家庭佣工如果做满聘约要求的工作时数，便可申请永久居留身份。</a:t>
            </a:r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80F616B-6BBE-6A44-86F0-C1EF56B096AA}"/>
              </a:ext>
            </a:extLst>
          </p:cNvPr>
          <p:cNvSpPr txBox="1">
            <a:spLocks/>
          </p:cNvSpPr>
          <p:nvPr/>
        </p:nvSpPr>
        <p:spPr>
          <a:xfrm>
            <a:off x="1293368" y="4348480"/>
            <a:ext cx="7200392" cy="21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MO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B4CF1C-4D56-094B-ACDC-85B27FA1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28" y="2329180"/>
            <a:ext cx="4754880" cy="237744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0014287-AC8B-D84A-9E54-1D8D0F26D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06" y="2090928"/>
            <a:ext cx="4186428" cy="27909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CCCC423-F839-A944-B166-B274234485CC}"/>
              </a:ext>
            </a:extLst>
          </p:cNvPr>
          <p:cNvSpPr/>
          <p:nvPr/>
        </p:nvSpPr>
        <p:spPr>
          <a:xfrm>
            <a:off x="6826123" y="5415280"/>
            <a:ext cx="43808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更换入境工作签证时需要签署一项声明，确认无意在港定居。</a:t>
            </a:r>
          </a:p>
        </p:txBody>
      </p:sp>
    </p:spTree>
    <p:extLst>
      <p:ext uri="{BB962C8B-B14F-4D97-AF65-F5344CB8AC3E}">
        <p14:creationId xmlns:p14="http://schemas.microsoft.com/office/powerpoint/2010/main" val="3177312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58535BB-8659-1E44-BF2E-71448675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34" y="2565049"/>
            <a:ext cx="5139106" cy="35183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F5C8C04-0663-D6F2-1E03-27713439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背井离乡：动机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4D44D-69F2-D126-FF3F-7D5BDDA41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452872" cy="3730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原因：</a:t>
            </a:r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对美好生活的向往、追梦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为了家人有更好的生活环境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2480B51-FBE1-844D-AB04-FD4A26C08930}"/>
              </a:ext>
            </a:extLst>
          </p:cNvPr>
          <p:cNvSpPr txBox="1"/>
          <p:nvPr/>
        </p:nvSpPr>
        <p:spPr>
          <a:xfrm>
            <a:off x="1069848" y="6323233"/>
            <a:ext cx="661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1400" dirty="0"/>
              <a:t>参考资料：史唯</a:t>
            </a:r>
            <a:r>
              <a:rPr kumimoji="1" lang="en-US" altLang="zh-CN" sz="1400" dirty="0"/>
              <a:t>《</a:t>
            </a:r>
            <a:r>
              <a:rPr kumimoji="1" lang="zh-MO" altLang="en-US" sz="1400" dirty="0"/>
              <a:t>澳门移工：漂泊在中国的拉斯维加斯</a:t>
            </a:r>
            <a:r>
              <a:rPr kumimoji="1" lang="en-US" altLang="zh-MO" sz="1400" dirty="0"/>
              <a:t>》</a:t>
            </a:r>
            <a:r>
              <a:rPr kumimoji="1" lang="zh-MO" altLang="en-US" sz="1400" dirty="0"/>
              <a:t>，</a:t>
            </a:r>
            <a:r>
              <a:rPr kumimoji="1" lang="en-US" altLang="zh-MO" sz="1400" dirty="0"/>
              <a:t>2018</a:t>
            </a:r>
            <a:endParaRPr kumimoji="1" lang="zh-MO" altLang="en-US" sz="1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80F616B-6BBE-6A44-86F0-C1EF56B096AA}"/>
              </a:ext>
            </a:extLst>
          </p:cNvPr>
          <p:cNvSpPr txBox="1">
            <a:spLocks/>
          </p:cNvSpPr>
          <p:nvPr/>
        </p:nvSpPr>
        <p:spPr>
          <a:xfrm>
            <a:off x="1069848" y="4206240"/>
            <a:ext cx="7200392" cy="21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MO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97529C8-2A42-6C43-9BF1-2A21944266D1}"/>
              </a:ext>
            </a:extLst>
          </p:cNvPr>
          <p:cNvSpPr txBox="1">
            <a:spLocks/>
          </p:cNvSpPr>
          <p:nvPr/>
        </p:nvSpPr>
        <p:spPr>
          <a:xfrm>
            <a:off x="6051804" y="2121408"/>
            <a:ext cx="5452872" cy="373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万变不离其宗：对美好生活的想像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r"/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与华人移工相比，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algn="r">
              <a:buNone/>
            </a:pPr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两者都是为了改变生活？</a:t>
            </a:r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28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C8C04-0663-D6F2-1E03-27713439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身份转变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80F616B-6BBE-6A44-86F0-C1EF56B096AA}"/>
              </a:ext>
            </a:extLst>
          </p:cNvPr>
          <p:cNvSpPr txBox="1">
            <a:spLocks/>
          </p:cNvSpPr>
          <p:nvPr/>
        </p:nvSpPr>
        <p:spPr>
          <a:xfrm>
            <a:off x="1069848" y="4206240"/>
            <a:ext cx="7200392" cy="21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MO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97529C8-2A42-6C43-9BF1-2A21944266D1}"/>
              </a:ext>
            </a:extLst>
          </p:cNvPr>
          <p:cNvSpPr txBox="1">
            <a:spLocks/>
          </p:cNvSpPr>
          <p:nvPr/>
        </p:nvSpPr>
        <p:spPr>
          <a:xfrm>
            <a:off x="1069848" y="2093976"/>
            <a:ext cx="5452872" cy="373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移工到外地工作后，会获得更高的收入，但又会经历社经地位下降的过程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即使身处社会底层，但不少移工并没有不适应，反而更多的是习以为常。</a:t>
            </a:r>
            <a:endParaRPr lang="en-US" altLang="zh-MO" sz="2400" baseline="30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在新自由主义的价值观下，来外地工作是一种自我管理、自由的体现，而非一种逆来顺受的被害者。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7486752-F411-7A44-9537-5728B7F12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7" r="6800"/>
          <a:stretch/>
        </p:blipFill>
        <p:spPr>
          <a:xfrm>
            <a:off x="6718068" y="2093976"/>
            <a:ext cx="4214831" cy="2839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0535E4C-A0B8-A848-B204-782ED51B75BD}"/>
              </a:ext>
            </a:extLst>
          </p:cNvPr>
          <p:cNvSpPr txBox="1"/>
          <p:nvPr/>
        </p:nvSpPr>
        <p:spPr>
          <a:xfrm>
            <a:off x="1069848" y="6323233"/>
            <a:ext cx="661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1400" dirty="0"/>
              <a:t>参考资料：史唯</a:t>
            </a:r>
            <a:r>
              <a:rPr kumimoji="1" lang="en-US" altLang="zh-CN" sz="1400" dirty="0"/>
              <a:t>《</a:t>
            </a:r>
            <a:r>
              <a:rPr kumimoji="1" lang="zh-MO" altLang="en-US" sz="1400" dirty="0"/>
              <a:t>澳门移工：漂泊在中国的拉斯维加斯</a:t>
            </a:r>
            <a:r>
              <a:rPr kumimoji="1" lang="en-US" altLang="zh-MO" sz="1400" dirty="0"/>
              <a:t>》</a:t>
            </a:r>
            <a:r>
              <a:rPr kumimoji="1" lang="zh-MO" altLang="en-US" sz="1400" dirty="0"/>
              <a:t>，</a:t>
            </a:r>
            <a:r>
              <a:rPr kumimoji="1" lang="en-US" altLang="zh-MO" sz="1400" dirty="0"/>
              <a:t>2018</a:t>
            </a:r>
            <a:endParaRPr kumimoji="1" lang="zh-MO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2238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C8C04-0663-D6F2-1E03-27713439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寻觅主体：不是家的家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2480B51-FBE1-844D-AB04-FD4A26C08930}"/>
              </a:ext>
            </a:extLst>
          </p:cNvPr>
          <p:cNvSpPr txBox="1"/>
          <p:nvPr/>
        </p:nvSpPr>
        <p:spPr>
          <a:xfrm>
            <a:off x="1069848" y="6323232"/>
            <a:ext cx="559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MO" altLang="en-US" sz="1400" dirty="0"/>
              <a:t>参考资料：陈如珍</a:t>
            </a:r>
            <a:r>
              <a:rPr kumimoji="1" lang="en-US" altLang="zh-MO" sz="1400" dirty="0"/>
              <a:t>《</a:t>
            </a:r>
            <a:r>
              <a:rPr kumimoji="1" lang="zh-MO" altLang="en-US" sz="1400" dirty="0"/>
              <a:t>漂泊的主体</a:t>
            </a:r>
            <a:r>
              <a:rPr kumimoji="1" lang="en-US" altLang="zh-MO" sz="1400" dirty="0"/>
              <a:t>》</a:t>
            </a:r>
            <a:r>
              <a:rPr kumimoji="1" lang="zh-MO" altLang="en-US" sz="1400" dirty="0"/>
              <a:t>，</a:t>
            </a:r>
            <a:r>
              <a:rPr kumimoji="1" lang="en-US" altLang="zh-MO" sz="1400" dirty="0"/>
              <a:t>2019</a:t>
            </a:r>
            <a:endParaRPr kumimoji="1" lang="zh-MO" altLang="en-US" sz="14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97529C8-2A42-6C43-9BF1-2A21944266D1}"/>
              </a:ext>
            </a:extLst>
          </p:cNvPr>
          <p:cNvSpPr txBox="1">
            <a:spLocks/>
          </p:cNvSpPr>
          <p:nvPr/>
        </p:nvSpPr>
        <p:spPr>
          <a:xfrm>
            <a:off x="1069848" y="2093976"/>
            <a:ext cx="5452872" cy="373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F09F2D0-7A4F-E94F-928C-87DF0A229251}"/>
              </a:ext>
            </a:extLst>
          </p:cNvPr>
          <p:cNvSpPr txBox="1">
            <a:spLocks/>
          </p:cNvSpPr>
          <p:nvPr/>
        </p:nvSpPr>
        <p:spPr>
          <a:xfrm>
            <a:off x="1222248" y="2246376"/>
            <a:ext cx="5452872" cy="373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不是家的家：指移工在休假时习惯使的用的公共空间。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对于移工（特別是家傭）而言，最开心的时间就是不在工作地点的时间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他们会成群地聚集在公园聊天，谈论家乡的大小事，仿彿这里就是一个连接家乡的任意门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MO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抵抗工具化</a:t>
            </a:r>
            <a:endParaRPr lang="en-US" altLang="zh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3718952-FE1E-C346-8588-D431979D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43" y="2246376"/>
            <a:ext cx="4311650" cy="3233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419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C851725-C969-ABE2-49E9-5D22243015E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E351BA-8C47-A824-6DE4-1D9E2DA0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7" y="1173874"/>
            <a:ext cx="7134225" cy="47625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1E31110-CEC1-EE47-869B-E7C0E65A7F29}"/>
              </a:ext>
            </a:extLst>
          </p:cNvPr>
          <p:cNvSpPr txBox="1"/>
          <p:nvPr/>
        </p:nvSpPr>
        <p:spPr>
          <a:xfrm>
            <a:off x="9317186" y="1125804"/>
            <a:ext cx="677108" cy="460638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MO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一个关于移工群体的思考</a:t>
            </a:r>
            <a:endParaRPr kumimoji="1" lang="zh-MO" altLang="en-US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BD2863-CB4A-1143-872E-1BACD8419F3E}"/>
              </a:ext>
            </a:extLst>
          </p:cNvPr>
          <p:cNvSpPr txBox="1"/>
          <p:nvPr/>
        </p:nvSpPr>
        <p:spPr>
          <a:xfrm>
            <a:off x="10053633" y="789370"/>
            <a:ext cx="954107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MO" altLang="en-US" sz="5000" b="1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5608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BAE190C-ACE5-12C5-9E5B-75E25CBBE6D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DF6B0A-8E72-15F9-1389-53C90E85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0" y="770605"/>
            <a:ext cx="7815680" cy="531678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826319C-EED1-9E4D-9618-401BF20ED804}"/>
              </a:ext>
            </a:extLst>
          </p:cNvPr>
          <p:cNvSpPr txBox="1"/>
          <p:nvPr/>
        </p:nvSpPr>
        <p:spPr>
          <a:xfrm>
            <a:off x="10053633" y="789370"/>
            <a:ext cx="954107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MO" altLang="en-US" sz="5000" b="1" dirty="0"/>
              <a:t>以往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A0E8D4-9FFC-2C43-B4DE-BD5F7625856F}"/>
              </a:ext>
            </a:extLst>
          </p:cNvPr>
          <p:cNvSpPr txBox="1"/>
          <p:nvPr/>
        </p:nvSpPr>
        <p:spPr>
          <a:xfrm>
            <a:off x="9317186" y="1125804"/>
            <a:ext cx="677108" cy="29649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MO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美国华人洗衣工</a:t>
            </a:r>
            <a:endParaRPr kumimoji="1" lang="zh-MO" altLang="en-US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0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C8C04-0663-D6F2-1E03-27713439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MO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过去与现在：异同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97529C8-2A42-6C43-9BF1-2A21944266D1}"/>
              </a:ext>
            </a:extLst>
          </p:cNvPr>
          <p:cNvSpPr txBox="1">
            <a:spLocks/>
          </p:cNvSpPr>
          <p:nvPr/>
        </p:nvSpPr>
        <p:spPr>
          <a:xfrm>
            <a:off x="1069848" y="2093976"/>
            <a:ext cx="5452872" cy="373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3E66AFA-3A43-AE4F-92E3-0215F3D09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799130"/>
              </p:ext>
            </p:extLst>
          </p:nvPr>
        </p:nvGraphicFramePr>
        <p:xfrm>
          <a:off x="1069848" y="1862666"/>
          <a:ext cx="10058400" cy="39620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68702">
                  <a:extLst>
                    <a:ext uri="{9D8B030D-6E8A-4147-A177-3AD203B41FA5}">
                      <a16:colId xmlns:a16="http://schemas.microsoft.com/office/drawing/2014/main" val="196804532"/>
                    </a:ext>
                  </a:extLst>
                </a:gridCol>
                <a:gridCol w="3744849">
                  <a:extLst>
                    <a:ext uri="{9D8B030D-6E8A-4147-A177-3AD203B41FA5}">
                      <a16:colId xmlns:a16="http://schemas.microsoft.com/office/drawing/2014/main" val="2798893283"/>
                    </a:ext>
                  </a:extLst>
                </a:gridCol>
                <a:gridCol w="3744849">
                  <a:extLst>
                    <a:ext uri="{9D8B030D-6E8A-4147-A177-3AD203B41FA5}">
                      <a16:colId xmlns:a16="http://schemas.microsoft.com/office/drawing/2014/main" val="4252087237"/>
                    </a:ext>
                  </a:extLst>
                </a:gridCol>
              </a:tblGrid>
              <a:tr h="792412">
                <a:tc>
                  <a:txBody>
                    <a:bodyPr/>
                    <a:lstStyle/>
                    <a:p>
                      <a:pPr algn="ctr"/>
                      <a:endParaRPr lang="zh-MO" altLang="en-US" sz="3200" dirty="0">
                        <a:solidFill>
                          <a:schemeClr val="bg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3200" dirty="0">
                          <a:solidFill>
                            <a:schemeClr val="bg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华人洗衣工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3200" dirty="0">
                          <a:solidFill>
                            <a:schemeClr val="bg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港澳移工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959317"/>
                  </a:ext>
                </a:extLst>
              </a:tr>
              <a:tr h="792412"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目的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改变生活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改变生活、实现梦想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92579"/>
                  </a:ext>
                </a:extLst>
              </a:tr>
              <a:tr h="792412"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社会地位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788859"/>
                  </a:ext>
                </a:extLst>
              </a:tr>
              <a:tr h="792412"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情感构建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国内家人、同乡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国内家人、同乡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505507"/>
                  </a:ext>
                </a:extLst>
              </a:tr>
              <a:tr h="792412"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争取权利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MO" altLang="en-US" sz="280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51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2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E20F-9099-0244-976F-2D8D588CB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676" y="2334929"/>
            <a:ext cx="10181524" cy="116652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MO" altLang="en-US" sz="4900" dirty="0">
                <a:latin typeface="SimSun" panose="02010600030101010101" pitchFamily="2" charset="-122"/>
                <a:ea typeface="SimSun" panose="02010600030101010101" pitchFamily="2" charset="-122"/>
              </a:rPr>
              <a:t>感谢聆听！</a:t>
            </a:r>
            <a:r>
              <a:rPr lang="en-MO" altLang="zh-TW" sz="490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GB" altLang="zh-TW" sz="4000" dirty="0">
                <a:latin typeface="SimSun" panose="02010600030101010101" pitchFamily="2" charset="-122"/>
                <a:ea typeface="SimSun" panose="02010600030101010101" pitchFamily="2" charset="-122"/>
              </a:rPr>
              <a:t>S</a:t>
            </a:r>
            <a:r>
              <a:rPr lang="en-GB" altLang="zh-TW" sz="4000" cap="none" dirty="0">
                <a:latin typeface="SimSun" panose="02010600030101010101" pitchFamily="2" charset="-122"/>
                <a:ea typeface="SimSun" panose="02010600030101010101" pitchFamily="2" charset="-122"/>
              </a:rPr>
              <a:t>ojourner</a:t>
            </a:r>
            <a:r>
              <a:rPr lang="en-MO" altLang="zh-TW" sz="40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br>
              <a:rPr lang="zh-TW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sz="4000" dirty="0">
                <a:latin typeface="SimSun" panose="02010600030101010101" pitchFamily="2" charset="-122"/>
                <a:ea typeface="SimSun" panose="02010600030101010101" pitchFamily="2" charset="-122"/>
              </a:rPr>
              <a:t>早期华人洗衣工与现代家佣对比</a:t>
            </a:r>
            <a:endParaRPr lang="en-MO" sz="4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C187E-9BFF-484C-A634-967AB14E1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676" y="4670284"/>
            <a:ext cx="9144000" cy="1655762"/>
          </a:xfrm>
        </p:spPr>
        <p:txBody>
          <a:bodyPr/>
          <a:lstStyle/>
          <a:p>
            <a:r>
              <a:rPr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第四组：</a:t>
            </a:r>
            <a:endParaRPr lang="en-US" altLang="zh-TW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邝珮琳、苏智杰、周梓茵、温晋荣、容逸朗</a:t>
            </a:r>
            <a:endParaRPr lang="en-MO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523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8087-1116-664A-BD27-9088DEBD1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07797"/>
            <a:ext cx="10058400" cy="40507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TW" altLang="en-US" sz="4600" dirty="0">
                <a:latin typeface="SimSun" panose="02010600030101010101" pitchFamily="2" charset="-122"/>
                <a:ea typeface="SimSun" panose="02010600030101010101" pitchFamily="2" charset="-122"/>
              </a:rPr>
              <a:t>从事洗衣工的中国人是其他职业的</a:t>
            </a:r>
            <a:r>
              <a:rPr lang="en-US" altLang="zh-TW" sz="4600" dirty="0">
                <a:latin typeface="SimSun" panose="02010600030101010101" pitchFamily="2" charset="-122"/>
                <a:ea typeface="SimSun" panose="02010600030101010101" pitchFamily="2" charset="-122"/>
              </a:rPr>
              <a:t>74</a:t>
            </a:r>
            <a:r>
              <a:rPr lang="zh-TW" altLang="en-US" sz="4600" dirty="0">
                <a:latin typeface="SimSun" panose="02010600030101010101" pitchFamily="2" charset="-122"/>
                <a:ea typeface="SimSun" panose="02010600030101010101" pitchFamily="2" charset="-122"/>
              </a:rPr>
              <a:t>倍，</a:t>
            </a:r>
            <a:r>
              <a:rPr lang="en-US" altLang="zh-TW" sz="4600" dirty="0">
                <a:latin typeface="SimSun" panose="02010600030101010101" pitchFamily="2" charset="-122"/>
                <a:ea typeface="SimSun" panose="02010600030101010101" pitchFamily="2" charset="-122"/>
              </a:rPr>
              <a:t> “</a:t>
            </a:r>
            <a:r>
              <a:rPr lang="zh-TW" altLang="en-US" sz="4600" dirty="0">
                <a:latin typeface="SimSun" panose="02010600030101010101" pitchFamily="2" charset="-122"/>
                <a:ea typeface="SimSun" panose="02010600030101010101" pitchFamily="2" charset="-122"/>
              </a:rPr>
              <a:t>来到美国之前，华工并不是洗衣工。”</a:t>
            </a:r>
            <a:r>
              <a:rPr lang="en-US" altLang="zh-TW" sz="4600" dirty="0">
                <a:latin typeface="SimSun" panose="02010600030101010101" pitchFamily="2" charset="-122"/>
                <a:ea typeface="SimSun" panose="02010600030101010101" pitchFamily="2" charset="-122"/>
              </a:rPr>
              <a:t>               </a:t>
            </a:r>
            <a:r>
              <a:rPr lang="en-US" altLang="zh-TW" sz="4600" dirty="0">
                <a:latin typeface="Times" pitchFamily="2" charset="0"/>
                <a:ea typeface="SimSun" panose="02010600030101010101" pitchFamily="2" charset="-122"/>
              </a:rPr>
              <a:t>----  SIU</a:t>
            </a:r>
            <a:endParaRPr lang="zh-TW" altLang="en-US" sz="4600" dirty="0">
              <a:latin typeface="Times" pitchFamily="2" charset="0"/>
              <a:ea typeface="SimSun" panose="02010600030101010101" pitchFamily="2" charset="-122"/>
            </a:endParaRPr>
          </a:p>
          <a:p>
            <a:endParaRPr lang="en-MO" dirty="0"/>
          </a:p>
        </p:txBody>
      </p:sp>
    </p:spTree>
    <p:extLst>
      <p:ext uri="{BB962C8B-B14F-4D97-AF65-F5344CB8AC3E}">
        <p14:creationId xmlns:p14="http://schemas.microsoft.com/office/powerpoint/2010/main" val="355876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D303-B7CB-BC4D-A6A1-ED9DEDDA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159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华人洗衣工的社会隔离</a:t>
            </a:r>
            <a:b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br>
              <a:rPr lang="en-MO" altLang="zh-TW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-MO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AFB86-378F-2E4A-8AC0-45E836B7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20" y="1915610"/>
            <a:ext cx="6642643" cy="405079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与美国社会中国人之外的群体的联系是商业和非个体化的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“这些洗衣工在美国逗留了二十、三十，甚至四十年的时间，但依然谨守中国的传统</a:t>
            </a:r>
            <a:r>
              <a:rPr lang="en-US" altLang="zh-TW" sz="2400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中国洗衣工与国内的亲戚与朋友的联系远多于他隔壁的美国邻居”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所有精神世界都在家乡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“中国洗衣工并不是边缘人，他们是旅居者（</a:t>
            </a:r>
            <a:r>
              <a:rPr lang="en-GB" sz="2400" dirty="0">
                <a:latin typeface="SimSun" panose="02010600030101010101" pitchFamily="2" charset="-122"/>
                <a:ea typeface="SimSun" panose="02010600030101010101" pitchFamily="2" charset="-122"/>
              </a:rPr>
              <a:t>Sojourner）”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37215E-4036-5D4D-DA62-658FF4B46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44" y="1320420"/>
            <a:ext cx="4346343" cy="405079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35AF9-D921-F970-7E40-59A062AFB0D4}"/>
              </a:ext>
            </a:extLst>
          </p:cNvPr>
          <p:cNvSpPr txBox="1"/>
          <p:nvPr/>
        </p:nvSpPr>
        <p:spPr>
          <a:xfrm>
            <a:off x="7890643" y="5514832"/>
            <a:ext cx="3362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描绘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1881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年旧金山华人洗衣店 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美国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侨报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资料图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12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8C396-3DEF-4AFB-EE50-965E35E6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洗衣工：一类人与一件东西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BDD89-563C-DFA1-A3D2-F2B916950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当年中国人的形象</a:t>
            </a:r>
            <a:r>
              <a:rPr lang="zh-MO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endParaRPr lang="en-US" altLang="zh-CN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埋伏在黑暗的巷子里，把敌人拖进密室，割喉，背后插刀，吃老鼠</a:t>
            </a:r>
            <a:endParaRPr lang="en-US" altLang="zh-CN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你可以想象一个人，瘦高，耸肩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【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外貌描写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】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他集所有东方人的阴谋诡计于一身”</a:t>
            </a:r>
            <a:endParaRPr lang="en-US" altLang="zh-CN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CN" altLang="en-US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53B5B0-1EF0-52B1-4A49-2F4E355B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133" y="3429000"/>
            <a:ext cx="3731867" cy="328404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3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F9E38-0340-4217-E2D9-49D20933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中国洗衣工的事业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A3102C-729C-F8E0-E2B1-B65FE551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23432" cy="40507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洗衣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“只要他们只是做个洗衣工，我对他们的态度就还好。”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安守本分，做一个次等的外国人</a:t>
            </a:r>
          </a:p>
          <a:p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回国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“洗衣工的生活并不是围绕着他在此处的职业来组织的，而是紧紧围绕着回国的可能性”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事业的目的：养（在中国的）家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事业的道路：换工作为更早更好地回国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事业的成败：回国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最失败的：滞留的老华侨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54C76D-A4C4-3E2F-CC88-9AC37859F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0" y="2121408"/>
            <a:ext cx="4039872" cy="252492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1597AE-294E-E661-F976-7734882F3AEA}"/>
              </a:ext>
            </a:extLst>
          </p:cNvPr>
          <p:cNvSpPr txBox="1"/>
          <p:nvPr/>
        </p:nvSpPr>
        <p:spPr>
          <a:xfrm>
            <a:off x="7419890" y="4758078"/>
            <a:ext cx="38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calgon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的早期广告用华人作为卖点</a:t>
            </a:r>
            <a:endParaRPr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68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B5D3-D4DF-0E49-ABE8-5FA8F85D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芝加哥乡绅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社会隔离的另一面</a:t>
            </a:r>
            <a:b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br>
              <a:rPr lang="en-MO" altLang="zh-TW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-MO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D7E59-B861-8646-AB55-5EA36D6D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谁有权要求帮助？妻子子女，兄弟，侄子侄女 “</a:t>
            </a:r>
            <a:r>
              <a:rPr lang="en-GB" sz="2400" dirty="0">
                <a:latin typeface="SimSun" panose="02010600030101010101" pitchFamily="2" charset="-122"/>
                <a:ea typeface="SimSun" panose="02010600030101010101" pitchFamily="2" charset="-122"/>
              </a:rPr>
              <a:t>Ling marries. Eight hundred dollars. ”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谁的事情需要干涉？欠款事宜、妯娌纠纷，所有家庭事务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芝加哥乡绅：周日下午中国城的议事会 村庄教育与村庄安全</a:t>
            </a:r>
          </a:p>
        </p:txBody>
      </p:sp>
    </p:spTree>
    <p:extLst>
      <p:ext uri="{BB962C8B-B14F-4D97-AF65-F5344CB8AC3E}">
        <p14:creationId xmlns:p14="http://schemas.microsoft.com/office/powerpoint/2010/main" val="259908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4B27-FB26-5149-AAEF-2110FA84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荣归故里与再次启程</a:t>
            </a:r>
            <a:b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-MO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458F7-FB3D-7D4A-B6CE-308FE618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77" y="2006600"/>
            <a:ext cx="6548050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处理“大事件”</a:t>
            </a:r>
            <a:r>
              <a:rPr lang="en-US" altLang="zh-TW" sz="2400" dirty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仿佛从来没有离开过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儿子和女儿的婚礼、造房子，以及买田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自给自足的乡村生活：“我们不能一直待在香港（城市）”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战争、匪患与投资失败：无奈的再次启程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“数年的辛苦劳作换来九个月的假期”</a:t>
            </a:r>
            <a:endParaRPr lang="en-MO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26A64A2-FD7A-557A-8834-C9F1D0C9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7" y="1595471"/>
            <a:ext cx="4690273" cy="312929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F5D24D-07AE-3A16-5216-AEE23EE459D2}"/>
              </a:ext>
            </a:extLst>
          </p:cNvPr>
          <p:cNvSpPr txBox="1"/>
          <p:nvPr/>
        </p:nvSpPr>
        <p:spPr>
          <a:xfrm>
            <a:off x="7771771" y="4847686"/>
            <a:ext cx="3523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曼哈顿最后一家传统洗衣店结业</a:t>
            </a:r>
          </a:p>
        </p:txBody>
      </p:sp>
    </p:spTree>
    <p:extLst>
      <p:ext uri="{BB962C8B-B14F-4D97-AF65-F5344CB8AC3E}">
        <p14:creationId xmlns:p14="http://schemas.microsoft.com/office/powerpoint/2010/main" val="339549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C851725-C969-ABE2-49E9-5D22243015E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E351BA-8C47-A824-6DE4-1D9E2DA0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7" y="1173874"/>
            <a:ext cx="7134225" cy="47625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1E31110-CEC1-EE47-869B-E7C0E65A7F29}"/>
              </a:ext>
            </a:extLst>
          </p:cNvPr>
          <p:cNvSpPr txBox="1"/>
          <p:nvPr/>
        </p:nvSpPr>
        <p:spPr>
          <a:xfrm>
            <a:off x="9317186" y="1125804"/>
            <a:ext cx="67710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MO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港澳移工群体</a:t>
            </a:r>
            <a:endParaRPr kumimoji="1" lang="zh-MO" altLang="en-US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BD2863-CB4A-1143-872E-1BACD8419F3E}"/>
              </a:ext>
            </a:extLst>
          </p:cNvPr>
          <p:cNvSpPr txBox="1"/>
          <p:nvPr/>
        </p:nvSpPr>
        <p:spPr>
          <a:xfrm>
            <a:off x="10053633" y="789370"/>
            <a:ext cx="954107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MO" altLang="en-US" sz="5000" b="1" dirty="0"/>
              <a:t>现今</a:t>
            </a:r>
          </a:p>
        </p:txBody>
      </p:sp>
    </p:spTree>
    <p:extLst>
      <p:ext uri="{BB962C8B-B14F-4D97-AF65-F5344CB8AC3E}">
        <p14:creationId xmlns:p14="http://schemas.microsoft.com/office/powerpoint/2010/main" val="2104974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{280E5CB7-F07B-DB45-A4D0-4EB867A51607}tf10001070</Template>
  <TotalTime>819</TotalTime>
  <Words>1208</Words>
  <Application>Microsoft Macintosh PowerPoint</Application>
  <PresentationFormat>寬螢幕</PresentationFormat>
  <Paragraphs>107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標楷體</vt:lpstr>
      <vt:lpstr>方正姚体</vt:lpstr>
      <vt:lpstr>PingFang SC</vt:lpstr>
      <vt:lpstr>SimSun</vt:lpstr>
      <vt:lpstr>Songti SC</vt:lpstr>
      <vt:lpstr>Arial</vt:lpstr>
      <vt:lpstr>Calibri</vt:lpstr>
      <vt:lpstr>Rockwell</vt:lpstr>
      <vt:lpstr>Rockwell Condensed</vt:lpstr>
      <vt:lpstr>Rockwell Extra Bold</vt:lpstr>
      <vt:lpstr>Times</vt:lpstr>
      <vt:lpstr>Wingdings</vt:lpstr>
      <vt:lpstr>Wood Type</vt:lpstr>
      <vt:lpstr>作为“旅居者””(Sojourner)： 早期华人洗衣工与现代家佣对比</vt:lpstr>
      <vt:lpstr>PowerPoint 簡報</vt:lpstr>
      <vt:lpstr>PowerPoint 簡報</vt:lpstr>
      <vt:lpstr>华人洗衣工的社会隔离  </vt:lpstr>
      <vt:lpstr>洗衣工：一类人与一件东西</vt:lpstr>
      <vt:lpstr>中国洗衣工的事业</vt:lpstr>
      <vt:lpstr>芝加哥乡绅——社会隔离的另一面  </vt:lpstr>
      <vt:lpstr>荣归故里与再次启程 </vt:lpstr>
      <vt:lpstr>PowerPoint 簡報</vt:lpstr>
      <vt:lpstr>港澳特点：移工城市</vt:lpstr>
      <vt:lpstr>过去与现在：相似的劳工</vt:lpstr>
      <vt:lpstr>时移势易：家佣紧缺，雇主加薪</vt:lpstr>
      <vt:lpstr>扭转困境：加拿大“家佣荒” </vt:lpstr>
      <vt:lpstr>争议：外佣居港权案</vt:lpstr>
      <vt:lpstr>同样的工作，不同的待遇</vt:lpstr>
      <vt:lpstr>背井离乡：动机</vt:lpstr>
      <vt:lpstr>身份转变</vt:lpstr>
      <vt:lpstr>寻觅主体：不是家的家</vt:lpstr>
      <vt:lpstr>PowerPoint 簡報</vt:lpstr>
      <vt:lpstr>过去与现在：异同</vt:lpstr>
      <vt:lpstr>感谢聆听！(Sojourner)： 早期华人洗衣工与现代家佣对比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作為旅居者： 早期華人洗衣工與現代家傭對比</dc:title>
  <dc:creator>Microsoft Office User</dc:creator>
  <cp:lastModifiedBy>Boxworld Iong</cp:lastModifiedBy>
  <cp:revision>39</cp:revision>
  <dcterms:created xsi:type="dcterms:W3CDTF">2022-03-29T11:40:29Z</dcterms:created>
  <dcterms:modified xsi:type="dcterms:W3CDTF">2022-05-10T02:53:13Z</dcterms:modified>
</cp:coreProperties>
</file>